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35"/>
    <a:srgbClr val="FF2549"/>
    <a:srgbClr val="FCA82C"/>
    <a:srgbClr val="CC3399"/>
    <a:srgbClr val="9EFF29"/>
    <a:srgbClr val="A4660C"/>
    <a:srgbClr val="952F69"/>
    <a:srgbClr val="FF856D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7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02" y="-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96"/>
      </p:cViewPr>
      <p:guideLst/>
    </p:cSldViewPr>
  </p:notes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61056E-BDAA-4242-BF19-B7A9892CB937}" type="datetimeFigureOut">
              <a:rPr lang="fa-IR" smtClean="0"/>
              <a:t>1441/07/10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23CF95-40F7-4CFB-ACB3-85A6EC72911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9408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3/4/2020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6D56A-FF39-4B08-A72C-100716619CBB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477756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>
                <a:solidFill>
                  <a:prstClr val="white"/>
                </a:solidFill>
              </a:rPr>
              <a:t>آموزش اورژانس 115 مشهد  </a:t>
            </a:r>
            <a:r>
              <a:rPr lang="en-US" smtClean="0">
                <a:solidFill>
                  <a:prstClr val="white"/>
                </a:solidFill>
              </a:rPr>
              <a:t>www.sharehmr1.blogfa.com</a:t>
            </a:r>
            <a:endParaRPr lang="fa-IR">
              <a:solidFill>
                <a:prstClr val="white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394A7-56AC-4B7B-BF91-BB6DF88169BE}" type="slidenum">
              <a:rPr lang="fa-IR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82525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fld id="{17541E98-A8B7-40D2-9E67-A4F5DBB30A88}" type="datetime8">
              <a:rPr lang="fa-IR" smtClean="0"/>
              <a:t>20/مارس/4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3021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21A52-38C1-4615-9FBB-90F1D7FD516D}" type="datetime8">
              <a:rPr lang="fa-IR" smtClean="0"/>
              <a:t>20/مارس/4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a-IR" smtClean="0"/>
              <a:t>سازمان اورژانس کشور</a:t>
            </a:r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49D66-13BB-4AF8-A51F-972A08BCC3A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2709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6" y="286391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253" y="155229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253" y="2024688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9374" y="155229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9374" y="2024688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3" y="0"/>
            <a:ext cx="1153491" cy="1262055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 bwMode="auto">
          <a:xfrm>
            <a:off x="-74816" y="631027"/>
            <a:ext cx="5153891" cy="226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rtl="1"/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پروتکل تماس با اجسام تیز و برنده </a:t>
            </a:r>
          </a:p>
          <a:p>
            <a:pPr rtl="1"/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(</a:t>
            </a:r>
            <a:r>
              <a:rPr lang="fa-IR" sz="32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نیدل</a:t>
            </a:r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 استیک)</a:t>
            </a:r>
          </a:p>
          <a:p>
            <a:pPr rtl="1"/>
            <a:r>
              <a:rPr lang="fa-IR" sz="3200" b="1" dirty="0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cs typeface="B Titr" panose="00000700000000000000" pitchFamily="2" charset="-78"/>
              </a:rPr>
              <a:t>و ترشحات بیمار</a:t>
            </a:r>
            <a:endParaRPr lang="en-US" sz="3200" b="1" dirty="0">
              <a:ln w="6600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98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4" y="3090870"/>
            <a:ext cx="8784976" cy="40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01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73884" cy="252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863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16176"/>
            <a:ext cx="7473142" cy="3424237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sz="1800" b="0" i="0" dirty="0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کارکنان اورژانس پیش بیمارستانی در اولین خط مراقبتهای پزشکی در جامعه قرار دارند و لذا درخطر بالایی از تماس </a:t>
            </a:r>
            <a:r>
              <a:rPr lang="fa-IR" sz="1800" b="0" i="0" dirty="0" err="1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ومواجهه</a:t>
            </a:r>
            <a:r>
              <a:rPr lang="fa-IR" sz="1800" b="0" i="0" dirty="0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 با بیمارانی هستند که ممکن است دارای عفونتهای بدون علامت، بیماریهای علامتی شناخته شده یا تشخیص داده نشده،عفونت با مقاومت آنتی بیوتیکی (استافیلوکوك طلائی مقاوم به متی سیلین) </a:t>
            </a:r>
            <a:r>
              <a:rPr lang="en-US" sz="1800" b="0" i="1" dirty="0" smtClean="0">
                <a:solidFill>
                  <a:srgbClr val="000000"/>
                </a:solidFill>
                <a:effectLst/>
                <a:latin typeface="Arial-ItalicMT"/>
                <a:cs typeface="B Nazanin" panose="00000400000000000000" pitchFamily="2" charset="-78"/>
              </a:rPr>
              <a:t>MRSA</a:t>
            </a:r>
            <a:r>
              <a:rPr lang="fa-IR" sz="1800" b="0" i="0" dirty="0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 انتروکوك مقاوم به </a:t>
            </a:r>
            <a:r>
              <a:rPr lang="fa-IR" sz="1800" b="0" i="0" dirty="0" err="1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وانکومایسین</a:t>
            </a:r>
            <a:r>
              <a:rPr lang="en-US" sz="1800" b="0" i="0" dirty="0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 </a:t>
            </a:r>
            <a:r>
              <a:rPr lang="fa-IR" sz="1800" dirty="0" smtClean="0">
                <a:solidFill>
                  <a:srgbClr val="000000"/>
                </a:solidFill>
                <a:latin typeface="BYagut"/>
                <a:cs typeface="B Nazanin" panose="00000400000000000000" pitchFamily="2" charset="-78"/>
              </a:rPr>
              <a:t>(</a:t>
            </a:r>
            <a:r>
              <a:rPr lang="en-US" sz="1800" dirty="0" smtClean="0">
                <a:solidFill>
                  <a:srgbClr val="000000"/>
                </a:solidFill>
                <a:latin typeface="BYagut"/>
                <a:cs typeface="B Nazanin" panose="00000400000000000000" pitchFamily="2" charset="-78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BYagut"/>
                <a:cs typeface="B Nazanin" panose="00000400000000000000" pitchFamily="2" charset="-78"/>
              </a:rPr>
              <a:t>(</a:t>
            </a:r>
            <a:r>
              <a:rPr lang="en-US" sz="1800" b="0" i="1" dirty="0" smtClean="0">
                <a:solidFill>
                  <a:srgbClr val="000000"/>
                </a:solidFill>
                <a:effectLst/>
                <a:latin typeface="Arial-ItalicMT"/>
                <a:cs typeface="B Nazanin" panose="00000400000000000000" pitchFamily="2" charset="-78"/>
              </a:rPr>
              <a:t>VRE</a:t>
            </a:r>
            <a:r>
              <a:rPr lang="fa-IR" sz="1800" b="0" i="0" dirty="0" smtClean="0">
                <a:solidFill>
                  <a:srgbClr val="000000"/>
                </a:solidFill>
                <a:effectLst/>
                <a:latin typeface="BYagut"/>
                <a:cs typeface="B Nazanin" panose="00000400000000000000" pitchFamily="2" charset="-78"/>
              </a:rPr>
              <a:t>بیماریهای عفونی بازپدید و نوپدید با احتمال ایجاد همهگیری، اپیدمی و حتی پاندمی هستند.</a:t>
            </a:r>
            <a:r>
              <a:rPr lang="fa-IR" sz="1800" dirty="0" smtClean="0">
                <a:cs typeface="B Nazanin" panose="00000400000000000000" pitchFamily="2" charset="-78"/>
              </a:rPr>
              <a:t> </a:t>
            </a:r>
            <a:br>
              <a:rPr lang="fa-IR" sz="1800" dirty="0" smtClean="0">
                <a:cs typeface="B Nazanin" panose="00000400000000000000" pitchFamily="2" charset="-78"/>
              </a:rPr>
            </a:br>
            <a:endParaRPr lang="fa-IR" sz="18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19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33002" y="532188"/>
            <a:ext cx="7647708" cy="3422650"/>
          </a:xfrm>
        </p:spPr>
        <p:txBody>
          <a:bodyPr>
            <a:normAutofit/>
          </a:bodyPr>
          <a:lstStyle/>
          <a:p>
            <a:pPr algn="r" rtl="1"/>
            <a:r>
              <a:rPr lang="fa-IR" sz="2400" b="0" i="0" dirty="0" smtClean="0">
                <a:solidFill>
                  <a:srgbClr val="000000"/>
                </a:solidFill>
                <a:effectLst/>
                <a:latin typeface="BZar"/>
                <a:cs typeface="B Nazanin" panose="00000400000000000000" pitchFamily="2" charset="-78"/>
              </a:rPr>
              <a:t>  مواجهه شغلی شامل :</a:t>
            </a:r>
          </a:p>
          <a:p>
            <a:pPr marL="514350" lvl="1" indent="-214313" algn="r" rtl="1"/>
            <a:r>
              <a:rPr lang="fa-IR" sz="20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</a:t>
            </a:r>
            <a:r>
              <a:rPr lang="fa-IR" sz="2000" b="0" i="0" dirty="0" smtClean="0">
                <a:solidFill>
                  <a:srgbClr val="000000"/>
                </a:solidFill>
                <a:effectLst/>
                <a:latin typeface="BZar"/>
                <a:cs typeface="B Nazanin" panose="00000400000000000000" pitchFamily="2" charset="-78"/>
              </a:rPr>
              <a:t>گاز گرفته شدن</a:t>
            </a:r>
          </a:p>
          <a:p>
            <a:pPr marL="514350" lvl="1" indent="-214313" algn="r" rtl="1"/>
            <a:r>
              <a:rPr lang="fa-IR" sz="2000" b="0" i="0" dirty="0" smtClean="0">
                <a:solidFill>
                  <a:srgbClr val="000000"/>
                </a:solidFill>
                <a:effectLst/>
                <a:latin typeface="BZar"/>
                <a:cs typeface="B Nazanin" panose="00000400000000000000" pitchFamily="2" charset="-78"/>
              </a:rPr>
              <a:t> فرورفتن اجسام تیز و برنده آغشته به پوست،</a:t>
            </a:r>
          </a:p>
          <a:p>
            <a:pPr marL="514350" lvl="1" indent="-214313" algn="r" rtl="1"/>
            <a:r>
              <a:rPr lang="fa-IR" sz="2000" b="0" i="0" dirty="0" smtClean="0">
                <a:solidFill>
                  <a:srgbClr val="000000"/>
                </a:solidFill>
                <a:effectLst/>
                <a:latin typeface="BZar"/>
                <a:cs typeface="B Nazanin" panose="00000400000000000000" pitchFamily="2" charset="-78"/>
              </a:rPr>
              <a:t> تماس پوست دارای بریدگی، خراشیدگی، زخمی و غیرسالم </a:t>
            </a:r>
          </a:p>
          <a:p>
            <a:pPr marL="514350" lvl="1" indent="-214313" algn="r" rtl="1"/>
            <a:r>
              <a:rPr lang="fa-IR" sz="2000" b="0" i="0" dirty="0" smtClean="0">
                <a:solidFill>
                  <a:srgbClr val="000000"/>
                </a:solidFill>
                <a:effectLst/>
                <a:latin typeface="BZar"/>
                <a:cs typeface="B Nazanin" panose="00000400000000000000" pitchFamily="2" charset="-78"/>
              </a:rPr>
              <a:t>تماس غشاء مخاطی (چشمها، دهان یا بینی) با خون یا سایر مایعات بدن بیمار</a:t>
            </a:r>
            <a:r>
              <a:rPr lang="fa-IR" sz="2000" dirty="0" smtClean="0">
                <a:cs typeface="B Nazanin" panose="00000400000000000000" pitchFamily="2" charset="-78"/>
              </a:rPr>
              <a:t> </a:t>
            </a:r>
            <a:br>
              <a:rPr lang="fa-IR" sz="2000" dirty="0" smtClean="0">
                <a:cs typeface="B Nazanin" panose="00000400000000000000" pitchFamily="2" charset="-78"/>
              </a:rPr>
            </a:br>
            <a:endParaRPr lang="fa-IR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96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596938" cy="857250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FFFF00"/>
                </a:solidFill>
              </a:rPr>
              <a:t>اقدامات زیر انجام </a:t>
            </a:r>
            <a:r>
              <a:rPr lang="fa-IR" dirty="0" smtClean="0">
                <a:solidFill>
                  <a:srgbClr val="FFFF00"/>
                </a:solidFill>
              </a:rPr>
              <a:t>شود: 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" y="1509713"/>
            <a:ext cx="9144000" cy="3422650"/>
          </a:xfrm>
        </p:spPr>
        <p:txBody>
          <a:bodyPr>
            <a:noAutofit/>
          </a:bodyPr>
          <a:lstStyle/>
          <a:p>
            <a:pPr algn="r" rtl="1"/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 صورت گاز گرفته شدن، فرورفتن اجسام تیز و برنده آغشته به پوست، تماس پوست دارای بریدگی، خراشیدگی،</a:t>
            </a:r>
            <a:b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</a:br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زخمی و غیرسالم خون یا مایعات بدن : </a:t>
            </a:r>
          </a:p>
          <a:p>
            <a:pPr marL="600075" lvl="2" indent="0" algn="r" rtl="1">
              <a:buNone/>
            </a:pPr>
            <a:r>
              <a:rPr lang="fa-IR" sz="1600" b="1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بلافاصله باید با آب و صابون به مدت حداقل 15ثانیه شسته شوند و در صورت لزوم پانسمان زخم انجام شود</a:t>
            </a:r>
          </a:p>
          <a:p>
            <a:pPr algn="r" rtl="1"/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حتی تماس پوست سالم با خون یا مایعات بدن باید مهم تلقی شده و بلافاصله با آب وصابون شسته شوند و محل ازنظر احتمال بریدگی و خراشیدگی بررسی شود که اگر بریدگی یا خراشیدگی وجود داشت باید پانسمان مناسب انجام شود.</a:t>
            </a:r>
          </a:p>
          <a:p>
            <a:pPr algn="r" rtl="1"/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از استفاده از مواد شیمیایی مانند وایتکس خودداری شود چون سبب تحریک میشود.</a:t>
            </a:r>
          </a:p>
          <a:p>
            <a:pPr algn="r" rtl="1"/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هرگونه تماس مخاط دهان، چشم یا بینی با خون یا مایعات دیگر:</a:t>
            </a:r>
          </a:p>
          <a:p>
            <a:pPr marL="600075" lvl="2" indent="0" algn="r" rtl="1">
              <a:buNone/>
            </a:pPr>
            <a:r>
              <a:rPr lang="fa-IR" sz="1600" b="1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 باید با مقادیر زیاد آب یا محلولهای شستشو، به خوبی تمیز شوند (</a:t>
            </a:r>
            <a:r>
              <a:rPr lang="fa-IR" sz="1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Zar"/>
                <a:cs typeface="B Nazanin" panose="00000400000000000000" pitchFamily="2" charset="-78"/>
              </a:rPr>
              <a:t>برای دهان حداقل به مدت 2دقیقه و برای چشمها حداقل به مدت 3دقیقه)</a:t>
            </a:r>
          </a:p>
          <a:p>
            <a:pPr algn="r" rtl="1"/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در صورت داشتن مواجهه شغلی با خون یا ترشحات بیمار، </a:t>
            </a:r>
            <a:r>
              <a:rPr lang="fa-IR" sz="1600" b="1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گزارش</a:t>
            </a:r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 </a:t>
            </a:r>
            <a:r>
              <a:rPr lang="fa-IR" sz="1600" b="1" dirty="0">
                <a:solidFill>
                  <a:srgbClr val="FF0000"/>
                </a:solidFill>
                <a:latin typeface="BZar"/>
                <a:cs typeface="B Nazanin" panose="00000400000000000000" pitchFamily="2" charset="-78"/>
              </a:rPr>
              <a:t>فوری </a:t>
            </a:r>
            <a:r>
              <a:rPr lang="fa-IR" sz="1600" dirty="0">
                <a:solidFill>
                  <a:srgbClr val="000000"/>
                </a:solidFill>
                <a:latin typeface="BZar"/>
                <a:cs typeface="B Nazanin" panose="00000400000000000000" pitchFamily="2" charset="-78"/>
              </a:rPr>
              <a:t>به ارشد نوبت کاری یا مدیر جانشین انجام شود و واقعه در دفاتر کار روزانه ثبت شود</a:t>
            </a:r>
            <a:r>
              <a:rPr lang="fa-IR" sz="1600" dirty="0">
                <a:cs typeface="B Nazanin" panose="00000400000000000000" pitchFamily="2" charset="-78"/>
              </a:rPr>
              <a:t> </a:t>
            </a:r>
            <a:br>
              <a:rPr lang="fa-IR" sz="1600" dirty="0">
                <a:cs typeface="B Nazanin" panose="00000400000000000000" pitchFamily="2" charset="-78"/>
              </a:rPr>
            </a:br>
            <a:endParaRPr lang="fa-IR" sz="1600" dirty="0">
              <a:cs typeface="B Nazanin" panose="00000400000000000000" pitchFamily="2" charset="-78"/>
            </a:endParaRPr>
          </a:p>
          <a:p>
            <a:pPr marL="600075" lvl="2" indent="0" algn="r" rtl="1">
              <a:buNone/>
            </a:pPr>
            <a:endParaRPr lang="fa-IR" sz="1600" dirty="0">
              <a:solidFill>
                <a:srgbClr val="000000"/>
              </a:solidFill>
              <a:latin typeface="BZar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493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779818" cy="857250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پیگیری های بعدی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04109"/>
            <a:ext cx="9144000" cy="2890116"/>
          </a:xfrm>
        </p:spPr>
        <p:txBody>
          <a:bodyPr>
            <a:normAutofit/>
          </a:bodyPr>
          <a:lstStyle/>
          <a:p>
            <a:pPr algn="r" rtl="1"/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مشخص کردن و تعیین آلودگی منبع تماس ازنظر آلودگی به </a:t>
            </a:r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(</a:t>
            </a:r>
            <a:r>
              <a:rPr lang="en-US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(</a:t>
            </a:r>
            <a:r>
              <a:rPr lang="en-US" sz="2000" i="1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HBV</a:t>
            </a:r>
            <a:r>
              <a:rPr lang="en-US" sz="2000" i="1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, HCV</a:t>
            </a:r>
            <a:r>
              <a:rPr lang="en-US" sz="2000" i="1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, syphilis</a:t>
            </a:r>
            <a:r>
              <a:rPr lang="en-US" sz="2000" i="1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, and HIV</a:t>
            </a:r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با استفاده</a:t>
            </a:r>
            <a:b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</a:br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از دستورالعمل اجرایی پس از انتقال به مرکز </a:t>
            </a:r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درمانی.</a:t>
            </a:r>
          </a:p>
          <a:p>
            <a:pPr algn="r" rtl="1"/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اطلاع </a:t>
            </a:r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به رابط بیمارستانی جهت همکاری و ادامه پیگیری و </a:t>
            </a:r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درمان </a:t>
            </a:r>
          </a:p>
          <a:p>
            <a:pPr algn="r" rtl="1"/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جمع</a:t>
            </a:r>
            <a:r>
              <a:rPr lang="en-US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 </a:t>
            </a:r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آوری </a:t>
            </a:r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نمونه از خون کارمند دارای </a:t>
            </a:r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مواجهه.</a:t>
            </a:r>
          </a:p>
          <a:p>
            <a:pPr algn="r" rtl="1"/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انجام </a:t>
            </a:r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اقدامات پیشگیری بعد از تماس برحسب آلودگی منبع و وضعیت ایمنی کارمند(بویژه در مورد </a:t>
            </a:r>
            <a:r>
              <a:rPr lang="en-US" sz="2000" i="1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HBS </a:t>
            </a:r>
            <a:r>
              <a:rPr lang="en-US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، </a:t>
            </a:r>
            <a:r>
              <a:rPr lang="en-US" sz="2000" i="1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HIV</a:t>
            </a:r>
            <a:br>
              <a:rPr lang="en-US" sz="2000" i="1" dirty="0">
                <a:latin typeface="_PDMS_Saleem_QuranFont" panose="02010000000000000000" pitchFamily="2" charset="-78"/>
                <a:cs typeface="B Nazanin" panose="00000400000000000000" pitchFamily="2" charset="-78"/>
              </a:rPr>
            </a:br>
            <a:r>
              <a:rPr lang="fa-IR" sz="2000" dirty="0">
                <a:latin typeface="_PDMS_Saleem_QuranFont" panose="02010000000000000000" pitchFamily="2" charset="-78"/>
                <a:cs typeface="B Nazanin" panose="00000400000000000000" pitchFamily="2" charset="-78"/>
              </a:rPr>
              <a:t>و مننژیت منگوکوکی)</a:t>
            </a:r>
            <a:r>
              <a:rPr lang="fa-IR" sz="2000" dirty="0" smtClean="0">
                <a:latin typeface="_PDMS_Saleem_QuranFont" panose="02010000000000000000" pitchFamily="2" charset="-78"/>
                <a:cs typeface="B Nazanin" panose="00000400000000000000" pitchFamily="2" charset="-78"/>
              </a:rPr>
              <a:t> </a:t>
            </a:r>
            <a:endParaRPr lang="fa-IR" sz="2000" dirty="0">
              <a:latin typeface="_PDMS_Saleem_QuranFont" panose="02010000000000000000" pitchFamily="2" charset="-78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039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6375"/>
            <a:ext cx="4713316" cy="857250"/>
          </a:xfrm>
        </p:spPr>
        <p:txBody>
          <a:bodyPr/>
          <a:lstStyle/>
          <a:p>
            <a:r>
              <a:rPr lang="fa-IR" dirty="0" smtClean="0">
                <a:solidFill>
                  <a:srgbClr val="FFFF00"/>
                </a:solidFill>
              </a:rPr>
              <a:t>پیگیری های بعدی</a:t>
            </a:r>
            <a:endParaRPr lang="fa-I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-1" y="1446415"/>
            <a:ext cx="9035935" cy="3147810"/>
          </a:xfrm>
        </p:spPr>
        <p:txBody>
          <a:bodyPr>
            <a:normAutofit/>
          </a:bodyPr>
          <a:lstStyle/>
          <a:p>
            <a:pPr algn="r" rtl="1"/>
            <a:r>
              <a:rPr lang="fa-IR" sz="2400" dirty="0">
                <a:cs typeface="B Nazanin" panose="00000400000000000000" pitchFamily="2" charset="-78"/>
              </a:rPr>
              <a:t>آموزش گزارش بیماریها و علائم رخداده </a:t>
            </a:r>
            <a:r>
              <a:rPr lang="fa-IR" sz="2400" dirty="0" smtClean="0">
                <a:cs typeface="B Nazanin" panose="00000400000000000000" pitchFamily="2" charset="-78"/>
              </a:rPr>
              <a:t>شده ی </a:t>
            </a:r>
            <a:r>
              <a:rPr lang="fa-IR" sz="2400" dirty="0">
                <a:cs typeface="B Nazanin" panose="00000400000000000000" pitchFamily="2" charset="-78"/>
              </a:rPr>
              <a:t>بعدی توسط کارکنانی که مواجهه شغلی </a:t>
            </a:r>
            <a:r>
              <a:rPr lang="fa-IR" sz="2400" dirty="0" smtClean="0">
                <a:cs typeface="B Nazanin" panose="00000400000000000000" pitchFamily="2" charset="-78"/>
              </a:rPr>
              <a:t>داشته اند.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ارائه </a:t>
            </a:r>
            <a:r>
              <a:rPr lang="fa-IR" sz="2400" dirty="0">
                <a:cs typeface="B Nazanin" panose="00000400000000000000" pitchFamily="2" charset="-78"/>
              </a:rPr>
              <a:t>گزارش کارمند به مسئولین و محرمانه ماندن نتایج </a:t>
            </a:r>
            <a:r>
              <a:rPr lang="fa-IR" sz="2400" dirty="0" smtClean="0">
                <a:cs typeface="B Nazanin" panose="00000400000000000000" pitchFamily="2" charset="-78"/>
              </a:rPr>
              <a:t>تشخیص ها. </a:t>
            </a:r>
          </a:p>
          <a:p>
            <a:pPr algn="r" rtl="1"/>
            <a:r>
              <a:rPr lang="fa-IR" sz="2400" dirty="0" smtClean="0">
                <a:cs typeface="B Nazanin" panose="00000400000000000000" pitchFamily="2" charset="-78"/>
              </a:rPr>
              <a:t>درمان </a:t>
            </a:r>
            <a:r>
              <a:rPr lang="fa-IR" sz="2400" dirty="0">
                <a:cs typeface="B Nazanin" panose="00000400000000000000" pitchFamily="2" charset="-78"/>
              </a:rPr>
              <a:t>و اقدامات پیشگیری بعد از تماس</a:t>
            </a:r>
            <a:r>
              <a:rPr lang="fa-IR" sz="2400" dirty="0" smtClean="0">
                <a:cs typeface="B Nazanin" panose="00000400000000000000" pitchFamily="2" charset="-78"/>
              </a:rPr>
              <a:t> </a:t>
            </a:r>
            <a:br>
              <a:rPr lang="fa-IR" sz="2400" dirty="0" smtClean="0">
                <a:cs typeface="B Nazanin" panose="00000400000000000000" pitchFamily="2" charset="-78"/>
              </a:rPr>
            </a:br>
            <a:endParaRPr lang="fa-IR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160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975" y="0"/>
            <a:ext cx="6705225" cy="996289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2000" b="1" kern="120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defRPr>
            </a:lvl1pPr>
          </a:lstStyle>
          <a:p>
            <a:pPr defTabSz="685800"/>
            <a:r>
              <a:rPr lang="fa-IR" sz="1800" dirty="0">
                <a:solidFill>
                  <a:srgbClr val="FF0000"/>
                </a:solidFill>
              </a:rPr>
              <a:t>پیشگیری بعد از تماس در هپاتیت : </a:t>
            </a:r>
            <a:br>
              <a:rPr lang="fa-IR" sz="1800" dirty="0">
                <a:solidFill>
                  <a:srgbClr val="FF0000"/>
                </a:solidFill>
              </a:rPr>
            </a:br>
            <a:endParaRPr lang="fa-IR" sz="1800" dirty="0">
              <a:solidFill>
                <a:srgbClr val="FF0000"/>
              </a:solidFill>
            </a:endParaRPr>
          </a:p>
        </p:txBody>
      </p:sp>
      <p:sp>
        <p:nvSpPr>
          <p:cNvPr id="6" name="Rectangle 1"/>
          <p:cNvSpPr txBox="1">
            <a:spLocks noChangeArrowheads="1"/>
          </p:cNvSpPr>
          <p:nvPr/>
        </p:nvSpPr>
        <p:spPr bwMode="auto">
          <a:xfrm>
            <a:off x="8940064" y="4510809"/>
            <a:ext cx="127736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marL="320040" indent="-320040" algn="justLow" rtl="1" eaLnBrk="1" latinLnBrk="0" hangingPunct="1">
              <a:lnSpc>
                <a:spcPct val="150000"/>
              </a:lnSpc>
              <a:spcBef>
                <a:spcPts val="700"/>
              </a:spcBef>
              <a:buClr>
                <a:srgbClr val="0070C0"/>
              </a:buClr>
              <a:buSzPct val="60000"/>
              <a:buFont typeface="Wingdings" panose="05000000000000000000" pitchFamily="2" charset="2"/>
              <a:buChar char="v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1pPr>
            <a:lvl2pPr marL="640080" indent="-274320" algn="justLow" rtl="1" eaLnBrk="1" latinLnBrk="0" hangingPunct="1">
              <a:lnSpc>
                <a:spcPct val="150000"/>
              </a:lnSpc>
              <a:spcBef>
                <a:spcPts val="550"/>
              </a:spcBef>
              <a:buClr>
                <a:srgbClr val="0070C0"/>
              </a:buClr>
              <a:buSzPct val="70000"/>
              <a:buFont typeface="Wingdings" panose="05000000000000000000" pitchFamily="2" charset="2"/>
              <a:buChar char="v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2pPr>
            <a:lvl3pPr marL="914400" indent="-228600" algn="justLow" rtl="1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v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3pPr>
            <a:lvl4pPr marL="1371600" indent="-228600" algn="justLow" rtl="1" eaLnBrk="1" latinLnBrk="0" hangingPunct="1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  <a:buSzPct val="75000"/>
              <a:buFont typeface="Wingdings" panose="05000000000000000000" pitchFamily="2" charset="2"/>
              <a:buChar char="v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4pPr>
            <a:lvl5pPr marL="1828800" indent="-228600" algn="justLow" rtl="1" eaLnBrk="1" latinLnBrk="0" hangingPunct="1">
              <a:lnSpc>
                <a:spcPct val="150000"/>
              </a:lnSpc>
              <a:spcBef>
                <a:spcPts val="400"/>
              </a:spcBef>
              <a:buClr>
                <a:srgbClr val="0070C0"/>
              </a:buClr>
              <a:buSzPct val="65000"/>
              <a:buFont typeface="Wingdings" panose="05000000000000000000" pitchFamily="2" charset="2"/>
              <a:buChar char="v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B Nazanin" panose="00000400000000000000" pitchFamily="2" charset="-78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8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fa-IR" altLang="fa-IR" sz="1350">
                <a:latin typeface="Arial" pitchFamily="34" charset="0"/>
                <a:cs typeface="Arial" pitchFamily="34" charset="0"/>
              </a:rPr>
              <a:t/>
            </a:r>
            <a:br>
              <a:rPr lang="fa-IR" altLang="fa-IR" sz="1350">
                <a:latin typeface="Arial" pitchFamily="34" charset="0"/>
                <a:cs typeface="Arial" pitchFamily="34" charset="0"/>
              </a:rPr>
            </a:br>
            <a:r>
              <a:rPr lang="fa-IR" altLang="fa-IR" sz="1350">
                <a:latin typeface="Arial" pitchFamily="34" charset="0"/>
                <a:cs typeface="Arial" pitchFamily="34" charset="0"/>
              </a:rPr>
              <a:t/>
            </a:r>
            <a:br>
              <a:rPr lang="fa-IR" altLang="fa-IR" sz="1350">
                <a:latin typeface="Arial" pitchFamily="34" charset="0"/>
                <a:cs typeface="Arial" pitchFamily="34" charset="0"/>
              </a:rPr>
            </a:br>
            <a:endParaRPr lang="fa-IR" altLang="fa-IR" sz="135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7698"/>
              </p:ext>
            </p:extLst>
          </p:nvPr>
        </p:nvGraphicFramePr>
        <p:xfrm>
          <a:off x="99754" y="590205"/>
          <a:ext cx="7132320" cy="3254396"/>
        </p:xfrm>
        <a:graphic>
          <a:graphicData uri="http://schemas.openxmlformats.org/drawingml/2006/table">
            <a:tbl>
              <a:tblPr/>
              <a:tblGrid>
                <a:gridCol w="2984268"/>
                <a:gridCol w="1546167"/>
                <a:gridCol w="1438102"/>
                <a:gridCol w="1163783"/>
              </a:tblGrid>
              <a:tr h="420838"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Bold"/>
                          <a:cs typeface="B Nazanin" panose="00000400000000000000" pitchFamily="2" charset="-78"/>
                        </a:rPr>
                        <a:t>انجام پروفیلاکسی بعد تماس ( ) </a:t>
                      </a: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  <a:cs typeface="B Nazanin" panose="00000400000000000000" pitchFamily="2" charset="-78"/>
                        </a:rPr>
                        <a:t>PEP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Bold"/>
                          <a:cs typeface="B Nazanin" panose="00000400000000000000" pitchFamily="2" charset="-78"/>
                        </a:rPr>
                        <a:t>در هپاتیت </a:t>
                      </a:r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-Bold"/>
                          <a:cs typeface="B Nazanin" panose="00000400000000000000" pitchFamily="2" charset="-78"/>
                        </a:rPr>
                        <a:t>B</a:t>
                      </a:r>
                      <a:endParaRPr lang="en-US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100" b="1"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100" b="1"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fa-IR" sz="1100" b="1"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35"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Bold"/>
                          <a:cs typeface="B Nazanin" panose="00000400000000000000" pitchFamily="2" charset="-78"/>
                        </a:rPr>
                        <a:t>راه انتقال شغلی </a:t>
                      </a:r>
                      <a:endParaRPr lang="fa-IR" sz="1100" b="1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Bold"/>
                          <a:cs typeface="B Nazanin" panose="00000400000000000000" pitchFamily="2" charset="-78"/>
                        </a:rPr>
                        <a:t>منبع 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Bold"/>
                          <a:cs typeface="B Nazanin" panose="00000400000000000000" pitchFamily="2" charset="-78"/>
                        </a:rPr>
                        <a:t>فرد غیر واکسینه 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Bold"/>
                          <a:cs typeface="B Nazanin" panose="00000400000000000000" pitchFamily="2" charset="-78"/>
                        </a:rPr>
                        <a:t>فرد واکسینه</a:t>
                      </a:r>
                      <a:endParaRPr lang="fa-IR" sz="1100" b="1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2574">
                <a:tc>
                  <a:txBody>
                    <a:bodyPr/>
                    <a:lstStyle/>
                    <a:p>
                      <a:pPr algn="r" rtl="1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Ab HBS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چک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1</a:t>
                      </a:r>
                      <a:r>
                        <a:rPr lang="fa-IR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-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تیتر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کافی نیاز به درمان ندارد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2- تیتر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ناکافی یک دوز ایمونوگلوبولین </a:t>
                      </a:r>
                      <a:r>
                        <a:rPr lang="fa-IR" sz="1100" b="1" i="0" dirty="0" err="1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ویک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دوز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i="0" dirty="0" err="1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بوستر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(واکسن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یادآور)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-1تزریق ایمونوگلوبولین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-2 تزریق واکسن هپاتیت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+ HBS,Ag</a:t>
                      </a:r>
                      <a:endParaRPr lang="en-US" sz="1100" b="1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تماس پوستی مخاطی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(شامل نیدل استیک)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76">
                <a:tc>
                  <a:txBody>
                    <a:bodyPr/>
                    <a:lstStyle/>
                    <a:p>
                      <a:pPr algn="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تماس پوستی مخاطی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شامل </a:t>
                      </a:r>
                      <a:r>
                        <a:rPr lang="fa-IR" sz="1100" b="1" i="0" dirty="0" err="1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نیدل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استیک 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- HBS,Ag</a:t>
                      </a:r>
                      <a:endParaRPr lang="en-US" sz="1100" b="1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نیاز به اقدامی ندارد </a:t>
                      </a:r>
                      <a:endParaRPr lang="fa-IR" sz="1100" b="1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نیاز به اقدامی ندارد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6545">
                <a:tc>
                  <a:txBody>
                    <a:bodyPr/>
                    <a:lstStyle/>
                    <a:p>
                      <a:pPr algn="r" rtl="1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Ab HBS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چک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1</a:t>
                      </a:r>
                      <a:r>
                        <a:rPr lang="fa-IR" sz="1100" b="1" i="0" baseline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-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تیتر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کافی نیاز به درمان ندارد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2- تیتر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ناکافی یک دوز ایمونوگلوبولین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و واکسن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-1تزریق ایمونوگلوبولین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-2تزریق واکسن هپاتیت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نامشخص پرخطر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(بدون دسترسی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به</a:t>
                      </a:r>
                      <a:r>
                        <a:rPr lang="en-US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منبع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تماس پوستی مخاطی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(شامل </a:t>
                      </a:r>
                      <a:r>
                        <a:rPr lang="fa-IR" sz="1100" b="1" i="0" dirty="0" err="1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نیدل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استیک)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407">
                <a:tc>
                  <a:txBody>
                    <a:bodyPr/>
                    <a:lstStyle/>
                    <a:p>
                      <a:pPr algn="r" rtl="1"/>
                      <a:r>
                        <a:rPr lang="en-US" sz="1100" b="1" i="0" dirty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Ab HBS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چک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cs typeface="B Nazanin" panose="00000400000000000000" pitchFamily="2" charset="-78"/>
                        </a:rPr>
                        <a:t>1- 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تیتر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کافی نیاز به درمان ندارد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Nazanin"/>
                          <a:cs typeface="B Nazanin" panose="00000400000000000000" pitchFamily="2" charset="-78"/>
                        </a:rPr>
                        <a:t>2-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تیتر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ناکافی چک </a:t>
                      </a:r>
                      <a:r>
                        <a:rPr lang="en-US" sz="1100" b="1" i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HBS,Ag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در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صورت منفی 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تزریق واکسن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چک </a:t>
                      </a:r>
                      <a:r>
                        <a:rPr lang="en-US" sz="1100" b="1" i="0">
                          <a:solidFill>
                            <a:srgbClr val="000000"/>
                          </a:solidFill>
                          <a:effectLst/>
                          <a:latin typeface="Calibri"/>
                          <a:cs typeface="B Nazanin" panose="00000400000000000000" pitchFamily="2" charset="-78"/>
                        </a:rPr>
                        <a:t>HBS,Ag</a:t>
                      </a:r>
                      <a: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در صورت</a:t>
                      </a:r>
                      <a:b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منفی تزریق واکسن</a:t>
                      </a:r>
                      <a:endParaRPr lang="fa-IR" sz="1100" b="1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نامشخص کم خطر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(بدون دسترسی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به</a:t>
                      </a:r>
                      <a:r>
                        <a:rPr lang="en-US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100" b="1" i="0" dirty="0" smtClean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منبع</a:t>
                      </a: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تماس پوستی مخاطی</a:t>
                      </a:r>
                      <a:b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</a:br>
                      <a:r>
                        <a:rPr lang="fa-IR" sz="1100" b="1" i="0" dirty="0">
                          <a:solidFill>
                            <a:srgbClr val="000000"/>
                          </a:solidFill>
                          <a:effectLst/>
                          <a:latin typeface="BYagut"/>
                          <a:cs typeface="B Nazanin" panose="00000400000000000000" pitchFamily="2" charset="-78"/>
                        </a:rPr>
                        <a:t>(شامل نیدل استیک)</a:t>
                      </a:r>
                      <a:endParaRPr lang="fa-IR" sz="1100" b="1" dirty="0">
                        <a:effectLst/>
                        <a:cs typeface="B Nazanin" panose="00000400000000000000" pitchFamily="2" charset="-78"/>
                      </a:endParaRPr>
                    </a:p>
                  </a:txBody>
                  <a:tcPr marL="80821" marR="80821" marT="30308" marB="30308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8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066" y="0"/>
            <a:ext cx="9252066" cy="426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5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327" y="3948117"/>
            <a:ext cx="7708673" cy="29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932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On-screen Show (16:9)</PresentationFormat>
  <Paragraphs>51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اقدامات زیر انجام شود: </vt:lpstr>
      <vt:lpstr>پیگیری های بعدی</vt:lpstr>
      <vt:lpstr>پیگیری های بعدی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2020-03-04T06:11:29Z</dcterms:modified>
</cp:coreProperties>
</file>